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71" r:id="rId5"/>
    <p:sldId id="272" r:id="rId6"/>
    <p:sldId id="273" r:id="rId7"/>
    <p:sldId id="274" r:id="rId8"/>
    <p:sldId id="259" r:id="rId9"/>
    <p:sldId id="260" r:id="rId10"/>
    <p:sldId id="261" r:id="rId11"/>
    <p:sldId id="262" r:id="rId12"/>
    <p:sldId id="263" r:id="rId13"/>
    <p:sldId id="264" r:id="rId14"/>
    <p:sldId id="266" r:id="rId15"/>
    <p:sldId id="267" r:id="rId16"/>
    <p:sldId id="268" r:id="rId17"/>
    <p:sldId id="269" r:id="rId18"/>
    <p:sldId id="270"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656"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1F6530-724A-914D-964C-24B2C038CBC6}" type="datetimeFigureOut">
              <a:rPr lang="en-US" smtClean="0"/>
              <a:t>12/2/13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2096842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1F6530-724A-914D-964C-24B2C038CBC6}" type="datetimeFigureOut">
              <a:rPr lang="en-US" smtClean="0"/>
              <a:t>12/2/13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30640500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1F6530-724A-914D-964C-24B2C038CBC6}" type="datetimeFigureOut">
              <a:rPr lang="en-US" smtClean="0"/>
              <a:t>12/2/13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8098051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1F6530-724A-914D-964C-24B2C038CBC6}" type="datetimeFigureOut">
              <a:rPr lang="en-US" smtClean="0"/>
              <a:t>12/2/13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12000982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1F6530-724A-914D-964C-24B2C038CBC6}" type="datetimeFigureOut">
              <a:rPr lang="en-US" smtClean="0"/>
              <a:t>12/2/13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25467336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1F6530-724A-914D-964C-24B2C038CBC6}" type="datetimeFigureOut">
              <a:rPr lang="en-US" smtClean="0"/>
              <a:t>12/2/13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4105588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1F6530-724A-914D-964C-24B2C038CBC6}" type="datetimeFigureOut">
              <a:rPr lang="en-US" smtClean="0"/>
              <a:t>12/2/13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485274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1F6530-724A-914D-964C-24B2C038CBC6}" type="datetimeFigureOut">
              <a:rPr lang="en-US" smtClean="0"/>
              <a:t>12/2/13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2538998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1F6530-724A-914D-964C-24B2C038CBC6}" type="datetimeFigureOut">
              <a:rPr lang="en-US" smtClean="0"/>
              <a:t>12/2/13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17762632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1F6530-724A-914D-964C-24B2C038CBC6}" type="datetimeFigureOut">
              <a:rPr lang="en-US" smtClean="0"/>
              <a:t>12/2/13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1374405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1F6530-724A-914D-964C-24B2C038CBC6}" type="datetimeFigureOut">
              <a:rPr lang="en-US" smtClean="0"/>
              <a:t>12/2/13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09821E-AB79-834D-A755-5444384DC540}" type="slidenum">
              <a:rPr lang="en-US" smtClean="0"/>
              <a:t>‹#›</a:t>
            </a:fld>
            <a:endParaRPr lang="en-US" dirty="0"/>
          </a:p>
        </p:txBody>
      </p:sp>
    </p:spTree>
    <p:extLst>
      <p:ext uri="{BB962C8B-B14F-4D97-AF65-F5344CB8AC3E}">
        <p14:creationId xmlns:p14="http://schemas.microsoft.com/office/powerpoint/2010/main" val="368141917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1F6530-724A-914D-964C-24B2C038CBC6}" type="datetimeFigureOut">
              <a:rPr lang="en-US" smtClean="0"/>
              <a:t>12/2/13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09821E-AB79-834D-A755-5444384DC540}" type="slidenum">
              <a:rPr lang="en-US" smtClean="0"/>
              <a:t>‹#›</a:t>
            </a:fld>
            <a:endParaRPr lang="en-US" dirty="0"/>
          </a:p>
        </p:txBody>
      </p:sp>
    </p:spTree>
    <p:extLst>
      <p:ext uri="{BB962C8B-B14F-4D97-AF65-F5344CB8AC3E}">
        <p14:creationId xmlns:p14="http://schemas.microsoft.com/office/powerpoint/2010/main" val="26803125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b="1" dirty="0"/>
              <a:t>BAD CRISIS MANAGEMENT </a:t>
            </a:r>
            <a:r>
              <a:rPr lang="en-US" b="1" dirty="0" smtClean="0"/>
              <a:t/>
            </a:r>
            <a:br>
              <a:rPr lang="en-US" b="1" dirty="0" smtClean="0"/>
            </a:br>
            <a:r>
              <a:rPr lang="en-US" b="1" dirty="0" smtClean="0"/>
              <a:t>MEANS WAR</a:t>
            </a:r>
            <a:r>
              <a:rPr lang="en-US" dirty="0"/>
              <a:t/>
            </a:r>
            <a:br>
              <a:rPr lang="en-US" dirty="0"/>
            </a:br>
            <a:endParaRPr lang="en-US" dirty="0"/>
          </a:p>
        </p:txBody>
      </p:sp>
      <p:sp>
        <p:nvSpPr>
          <p:cNvPr id="3" name="Subtitle 2"/>
          <p:cNvSpPr>
            <a:spLocks noGrp="1"/>
          </p:cNvSpPr>
          <p:nvPr>
            <p:ph type="subTitle" idx="1"/>
          </p:nvPr>
        </p:nvSpPr>
        <p:spPr/>
        <p:txBody>
          <a:bodyPr>
            <a:normAutofit fontScale="85000" lnSpcReduction="20000"/>
          </a:bodyPr>
          <a:lstStyle/>
          <a:p>
            <a:r>
              <a:rPr lang="en-US" b="1" dirty="0" smtClean="0"/>
              <a:t>How President George W. Bush Constructed Americans’ Collective Memory of September 11</a:t>
            </a:r>
            <a:r>
              <a:rPr lang="en-US" b="1" baseline="30000" dirty="0" smtClean="0"/>
              <a:t>th</a:t>
            </a:r>
            <a:r>
              <a:rPr lang="en-US" b="1" dirty="0" smtClean="0"/>
              <a:t> </a:t>
            </a:r>
            <a:r>
              <a:rPr lang="en-US" dirty="0" smtClean="0"/>
              <a:t/>
            </a:r>
            <a:br>
              <a:rPr lang="en-US" dirty="0" smtClean="0"/>
            </a:br>
            <a:r>
              <a:rPr lang="en-US" b="1" dirty="0" smtClean="0"/>
              <a:t>through the Media</a:t>
            </a:r>
            <a:r>
              <a:rPr lang="en-US" dirty="0" smtClean="0"/>
              <a:t/>
            </a:r>
            <a:br>
              <a:rPr lang="en-US" dirty="0" smtClean="0"/>
            </a:br>
            <a:endParaRPr lang="en-US" dirty="0"/>
          </a:p>
        </p:txBody>
      </p:sp>
    </p:spTree>
    <p:extLst>
      <p:ext uri="{BB962C8B-B14F-4D97-AF65-F5344CB8AC3E}">
        <p14:creationId xmlns:p14="http://schemas.microsoft.com/office/powerpoint/2010/main" val="355241975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Collective Memory</a:t>
            </a:r>
            <a:endParaRPr lang="en-US" dirty="0"/>
          </a:p>
        </p:txBody>
      </p:sp>
      <p:sp>
        <p:nvSpPr>
          <p:cNvPr id="3" name="Content Placeholder 2"/>
          <p:cNvSpPr>
            <a:spLocks noGrp="1"/>
          </p:cNvSpPr>
          <p:nvPr>
            <p:ph idx="1"/>
          </p:nvPr>
        </p:nvSpPr>
        <p:spPr/>
        <p:txBody>
          <a:bodyPr>
            <a:normAutofit fontScale="92500" lnSpcReduction="10000"/>
          </a:bodyPr>
          <a:lstStyle/>
          <a:p>
            <a:r>
              <a:rPr lang="en-US" dirty="0"/>
              <a:t>“…Collective memory helps people use the past to give meaning to the present and to exercise full spread of power across time and space…collective memory reflects a group’s codified knowledge over time about what is important, preferred, and appropriate.”</a:t>
            </a:r>
            <a:r>
              <a:rPr lang="en-US" dirty="0" smtClean="0">
                <a:effectLst/>
              </a:rPr>
              <a:t> </a:t>
            </a:r>
          </a:p>
          <a:p>
            <a:r>
              <a:rPr lang="en-US" dirty="0" smtClean="0"/>
              <a:t>Zelizer</a:t>
            </a:r>
            <a:r>
              <a:rPr lang="en-US" dirty="0"/>
              <a:t>, Barbie. </a:t>
            </a:r>
            <a:r>
              <a:rPr lang="en-US" i="1" dirty="0"/>
              <a:t>Covering the Body: the Kennedy Assassination, the Media, and the Shaping of Collective Memory</a:t>
            </a:r>
            <a:r>
              <a:rPr lang="en-US" dirty="0"/>
              <a:t>. Chicago: University of Chicago, 1992. Print.</a:t>
            </a:r>
          </a:p>
          <a:p>
            <a:endParaRPr lang="en-US" dirty="0"/>
          </a:p>
          <a:p>
            <a:endParaRPr lang="en-US" dirty="0"/>
          </a:p>
        </p:txBody>
      </p:sp>
    </p:spTree>
    <p:extLst>
      <p:ext uri="{BB962C8B-B14F-4D97-AF65-F5344CB8AC3E}">
        <p14:creationId xmlns:p14="http://schemas.microsoft.com/office/powerpoint/2010/main" val="39752601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Bush Admin. Response</a:t>
            </a:r>
            <a:endParaRPr lang="en-US" dirty="0"/>
          </a:p>
        </p:txBody>
      </p:sp>
      <p:sp>
        <p:nvSpPr>
          <p:cNvPr id="3" name="Content Placeholder 2"/>
          <p:cNvSpPr>
            <a:spLocks noGrp="1"/>
          </p:cNvSpPr>
          <p:nvPr>
            <p:ph idx="1"/>
          </p:nvPr>
        </p:nvSpPr>
        <p:spPr/>
        <p:txBody>
          <a:bodyPr>
            <a:normAutofit fontScale="70000" lnSpcReduction="20000"/>
          </a:bodyPr>
          <a:lstStyle/>
          <a:p>
            <a:r>
              <a:rPr lang="en-US" i="1" dirty="0" smtClean="0"/>
              <a:t>“In </a:t>
            </a:r>
            <a:r>
              <a:rPr lang="en-US" i="1" dirty="0"/>
              <a:t>these acts and many others, Americans showed a deep commitment to one another and in an abiding love for our country. Today, we feel what Franklin Roosevelt called, "the warm courage of national unity." This is a unity of every faith and every background. This has joined together political parties and both houses of Congress. It is evident in services of prayer and candlelight vigils and American flags, which are displayed in pride and waved in defiance. Our unity is a kinship of grief and a steadfast resolve to prevail against our enemies. And this unity against terror is now extending across the world..</a:t>
            </a:r>
            <a:r>
              <a:rPr lang="en-US" i="1" dirty="0" smtClean="0"/>
              <a:t>.”</a:t>
            </a:r>
            <a:endParaRPr lang="en-US" dirty="0"/>
          </a:p>
          <a:p>
            <a:r>
              <a:rPr lang="en-US" dirty="0"/>
              <a:t>McClellan, Scott. What Happened: Inside the Bush White House and Washington's Culture of Deception. New York: Public Affairs, U.S, 2008. Print.</a:t>
            </a:r>
          </a:p>
          <a:p>
            <a:pPr marL="0" indent="0">
              <a:buNone/>
            </a:pPr>
            <a:r>
              <a:rPr lang="en-US" dirty="0"/>
              <a:t> </a:t>
            </a:r>
          </a:p>
          <a:p>
            <a:endParaRPr lang="en-US" dirty="0"/>
          </a:p>
        </p:txBody>
      </p:sp>
    </p:spTree>
    <p:extLst>
      <p:ext uri="{BB962C8B-B14F-4D97-AF65-F5344CB8AC3E}">
        <p14:creationId xmlns:p14="http://schemas.microsoft.com/office/powerpoint/2010/main" val="16442871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(cont.)</a:t>
            </a:r>
            <a:endParaRPr lang="en-US" i="1" dirty="0"/>
          </a:p>
        </p:txBody>
      </p:sp>
      <p:sp>
        <p:nvSpPr>
          <p:cNvPr id="3" name="Content Placeholder 2"/>
          <p:cNvSpPr>
            <a:spLocks noGrp="1"/>
          </p:cNvSpPr>
          <p:nvPr>
            <p:ph idx="1"/>
          </p:nvPr>
        </p:nvSpPr>
        <p:spPr/>
        <p:txBody>
          <a:bodyPr>
            <a:normAutofit fontScale="85000" lnSpcReduction="20000"/>
          </a:bodyPr>
          <a:lstStyle/>
          <a:p>
            <a:r>
              <a:rPr lang="en-US" i="1" dirty="0" smtClean="0"/>
              <a:t>“Today </a:t>
            </a:r>
            <a:r>
              <a:rPr lang="en-US" i="1" dirty="0"/>
              <a:t>we’ve had a national tragedy. Two airplanes have crashed into the World Trade Center in an apparent terrorist attack on our country. I have… ordered that the full resources of the federal government go to help the victims and their families, and to conduct a full-scale investigation to hunt down and to find those folks who committed this act. Terrorism against our nation will not </a:t>
            </a:r>
            <a:r>
              <a:rPr lang="en-US" i="1" dirty="0" smtClean="0"/>
              <a:t>stand</a:t>
            </a:r>
            <a:r>
              <a:rPr lang="en-US" dirty="0" smtClean="0"/>
              <a:t>…</a:t>
            </a:r>
            <a:r>
              <a:rPr lang="en-US" baseline="30000" dirty="0" smtClean="0"/>
              <a:t>”</a:t>
            </a:r>
          </a:p>
          <a:p>
            <a:r>
              <a:rPr lang="en-US" dirty="0"/>
              <a:t>Mills-Knutsen, Joshua. "Desire For Destruction: The Rhetoric Of Evil And Apocalyptic Violence." At The Interface / Probing The Boundaries 63.(2011): 287-299. Communication &amp; Mass Media Complete. Web. 7 Dec. 2011.</a:t>
            </a:r>
          </a:p>
          <a:p>
            <a:endParaRPr lang="en-US" dirty="0"/>
          </a:p>
          <a:p>
            <a:endParaRPr lang="en-US" dirty="0"/>
          </a:p>
        </p:txBody>
      </p:sp>
    </p:spTree>
    <p:extLst>
      <p:ext uri="{BB962C8B-B14F-4D97-AF65-F5344CB8AC3E}">
        <p14:creationId xmlns:p14="http://schemas.microsoft.com/office/powerpoint/2010/main" val="117962933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Media Relations &amp; Coverage </a:t>
            </a:r>
            <a:endParaRPr lang="en-US" dirty="0"/>
          </a:p>
        </p:txBody>
      </p:sp>
      <p:sp>
        <p:nvSpPr>
          <p:cNvPr id="3" name="Content Placeholder 2"/>
          <p:cNvSpPr>
            <a:spLocks noGrp="1"/>
          </p:cNvSpPr>
          <p:nvPr>
            <p:ph idx="1"/>
          </p:nvPr>
        </p:nvSpPr>
        <p:spPr/>
        <p:txBody>
          <a:bodyPr/>
          <a:lstStyle/>
          <a:p>
            <a:r>
              <a:rPr lang="en-US" dirty="0" smtClean="0"/>
              <a:t>Messages </a:t>
            </a:r>
            <a:r>
              <a:rPr lang="en-US" dirty="0"/>
              <a:t>of the Terror War rang all over broadcast radios stations and collaged newspapers, magazines, and televisions </a:t>
            </a:r>
            <a:r>
              <a:rPr lang="en-US" dirty="0" smtClean="0"/>
              <a:t>worldwide</a:t>
            </a:r>
            <a:endParaRPr lang="en-US" dirty="0"/>
          </a:p>
          <a:p>
            <a:r>
              <a:rPr lang="en-US" dirty="0"/>
              <a:t>Television was at the forefront of all mediums </a:t>
            </a:r>
          </a:p>
        </p:txBody>
      </p:sp>
    </p:spTree>
    <p:extLst>
      <p:ext uri="{BB962C8B-B14F-4D97-AF65-F5344CB8AC3E}">
        <p14:creationId xmlns:p14="http://schemas.microsoft.com/office/powerpoint/2010/main" val="357207006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(cont.)</a:t>
            </a:r>
            <a:endParaRPr lang="en-US" dirty="0"/>
          </a:p>
        </p:txBody>
      </p:sp>
      <p:pic>
        <p:nvPicPr>
          <p:cNvPr id="4" name="Content Placeholder 3" descr="New_York_Times_9-11.jpg"/>
          <p:cNvPicPr>
            <a:picLocks noGrp="1" noChangeAspect="1"/>
          </p:cNvPicPr>
          <p:nvPr>
            <p:ph idx="1"/>
          </p:nvPr>
        </p:nvPicPr>
        <p:blipFill rotWithShape="1">
          <a:blip r:embed="rId2">
            <a:extLst>
              <a:ext uri="{28A0092B-C50C-407E-A947-70E740481C1C}">
                <a14:useLocalDpi xmlns:a14="http://schemas.microsoft.com/office/drawing/2010/main" val="0"/>
              </a:ext>
            </a:extLst>
          </a:blip>
          <a:srcRect t="-1" b="49676"/>
          <a:stretch/>
        </p:blipFill>
        <p:spPr>
          <a:xfrm>
            <a:off x="191407" y="1801612"/>
            <a:ext cx="5377673" cy="4440489"/>
          </a:xfrm>
        </p:spPr>
      </p:pic>
      <p:pic>
        <p:nvPicPr>
          <p:cNvPr id="5" name="Picture 4" descr="New_York_Times_9-1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72445" y="1417638"/>
            <a:ext cx="3297393" cy="5410200"/>
          </a:xfrm>
          <a:prstGeom prst="rect">
            <a:avLst/>
          </a:prstGeom>
        </p:spPr>
      </p:pic>
    </p:spTree>
    <p:extLst>
      <p:ext uri="{BB962C8B-B14F-4D97-AF65-F5344CB8AC3E}">
        <p14:creationId xmlns:p14="http://schemas.microsoft.com/office/powerpoint/2010/main" val="2091902942"/>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(cont.)</a:t>
            </a:r>
            <a:endParaRPr lang="en-US" dirty="0"/>
          </a:p>
        </p:txBody>
      </p:sp>
      <p:pic>
        <p:nvPicPr>
          <p:cNvPr id="4" name="Content Placeholder 3" descr="6a011168586588970c0154354a58d3970c.jpg"/>
          <p:cNvPicPr>
            <a:picLocks noGrp="1" noChangeAspect="1"/>
          </p:cNvPicPr>
          <p:nvPr>
            <p:ph idx="1"/>
          </p:nvPr>
        </p:nvPicPr>
        <p:blipFill rotWithShape="1">
          <a:blip r:embed="rId2">
            <a:extLst>
              <a:ext uri="{28A0092B-C50C-407E-A947-70E740481C1C}">
                <a14:useLocalDpi xmlns:a14="http://schemas.microsoft.com/office/drawing/2010/main" val="0"/>
              </a:ext>
            </a:extLst>
          </a:blip>
          <a:srcRect t="2919" b="8383"/>
          <a:stretch/>
        </p:blipFill>
        <p:spPr>
          <a:xfrm>
            <a:off x="762000" y="1342509"/>
            <a:ext cx="7924800" cy="5342159"/>
          </a:xfrm>
        </p:spPr>
      </p:pic>
    </p:spTree>
    <p:extLst>
      <p:ext uri="{BB962C8B-B14F-4D97-AF65-F5344CB8AC3E}">
        <p14:creationId xmlns:p14="http://schemas.microsoft.com/office/powerpoint/2010/main" val="3111004202"/>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(cont.)</a:t>
            </a:r>
            <a:endParaRPr lang="en-US" dirty="0"/>
          </a:p>
        </p:txBody>
      </p:sp>
      <p:pic>
        <p:nvPicPr>
          <p:cNvPr id="4" name="Content Placeholder 3" descr="Tribune.jpg"/>
          <p:cNvPicPr>
            <a:picLocks noGrp="1" noChangeAspect="1"/>
          </p:cNvPicPr>
          <p:nvPr>
            <p:ph idx="1"/>
          </p:nvPr>
        </p:nvPicPr>
        <p:blipFill rotWithShape="1">
          <a:blip r:embed="rId2">
            <a:extLst>
              <a:ext uri="{28A0092B-C50C-407E-A947-70E740481C1C}">
                <a14:useLocalDpi xmlns:a14="http://schemas.microsoft.com/office/drawing/2010/main" val="0"/>
              </a:ext>
            </a:extLst>
          </a:blip>
          <a:srcRect t="1672" b="56878"/>
          <a:stretch/>
        </p:blipFill>
        <p:spPr>
          <a:xfrm>
            <a:off x="251026" y="2571314"/>
            <a:ext cx="4930574" cy="2711626"/>
          </a:xfrm>
        </p:spPr>
      </p:pic>
      <p:pic>
        <p:nvPicPr>
          <p:cNvPr id="5" name="Picture 4" descr="Tribune.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7772" y="1565321"/>
            <a:ext cx="3675617" cy="4876800"/>
          </a:xfrm>
          <a:prstGeom prst="rect">
            <a:avLst/>
          </a:prstGeom>
        </p:spPr>
      </p:pic>
    </p:spTree>
    <p:extLst>
      <p:ext uri="{BB962C8B-B14F-4D97-AF65-F5344CB8AC3E}">
        <p14:creationId xmlns:p14="http://schemas.microsoft.com/office/powerpoint/2010/main" val="353795136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Better Crisis Management Strategy</a:t>
            </a:r>
            <a:br>
              <a:rPr lang="en-US" dirty="0" smtClean="0"/>
            </a:br>
            <a:endParaRPr lang="en-US" dirty="0"/>
          </a:p>
        </p:txBody>
      </p:sp>
      <p:sp>
        <p:nvSpPr>
          <p:cNvPr id="3" name="Content Placeholder 2"/>
          <p:cNvSpPr>
            <a:spLocks noGrp="1"/>
          </p:cNvSpPr>
          <p:nvPr>
            <p:ph idx="1"/>
          </p:nvPr>
        </p:nvSpPr>
        <p:spPr/>
        <p:txBody>
          <a:bodyPr/>
          <a:lstStyle/>
          <a:p>
            <a:r>
              <a:rPr lang="en-US" dirty="0"/>
              <a:t>International Communication Association </a:t>
            </a:r>
            <a:r>
              <a:rPr lang="en-US" dirty="0" smtClean="0"/>
              <a:t>study</a:t>
            </a:r>
          </a:p>
          <a:p>
            <a:r>
              <a:rPr lang="en-US" dirty="0"/>
              <a:t>Had the Bush Administration had more time to react to the spontaneity of the September 11</a:t>
            </a:r>
            <a:r>
              <a:rPr lang="en-US" baseline="30000" dirty="0"/>
              <a:t>th</a:t>
            </a:r>
            <a:r>
              <a:rPr lang="en-US" dirty="0"/>
              <a:t> attacks, they would have been able to gain more support of their consequential decisions on handling the situation. </a:t>
            </a:r>
          </a:p>
        </p:txBody>
      </p:sp>
    </p:spTree>
    <p:extLst>
      <p:ext uri="{BB962C8B-B14F-4D97-AF65-F5344CB8AC3E}">
        <p14:creationId xmlns:p14="http://schemas.microsoft.com/office/powerpoint/2010/main" val="127635033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(cont.)</a:t>
            </a:r>
            <a:endParaRPr lang="en-US" i="1" dirty="0"/>
          </a:p>
        </p:txBody>
      </p:sp>
      <p:sp>
        <p:nvSpPr>
          <p:cNvPr id="3" name="Content Placeholder 2"/>
          <p:cNvSpPr>
            <a:spLocks noGrp="1"/>
          </p:cNvSpPr>
          <p:nvPr>
            <p:ph idx="1"/>
          </p:nvPr>
        </p:nvSpPr>
        <p:spPr/>
        <p:txBody>
          <a:bodyPr/>
          <a:lstStyle/>
          <a:p>
            <a:r>
              <a:rPr lang="en-US" dirty="0" smtClean="0"/>
              <a:t>Based on your knowledge how would you have responded to 9/11 crisis?</a:t>
            </a:r>
            <a:endParaRPr lang="en-US" dirty="0"/>
          </a:p>
        </p:txBody>
      </p:sp>
    </p:spTree>
    <p:extLst>
      <p:ext uri="{BB962C8B-B14F-4D97-AF65-F5344CB8AC3E}">
        <p14:creationId xmlns:p14="http://schemas.microsoft.com/office/powerpoint/2010/main" val="242505828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Summary</a:t>
            </a:r>
          </a:p>
          <a:p>
            <a:r>
              <a:rPr lang="en-US" dirty="0" smtClean="0"/>
              <a:t>Sept. 11, 2001</a:t>
            </a:r>
          </a:p>
          <a:p>
            <a:r>
              <a:rPr lang="en-US" dirty="0" smtClean="0"/>
              <a:t>Collective Memory</a:t>
            </a:r>
          </a:p>
          <a:p>
            <a:r>
              <a:rPr lang="en-US" dirty="0" smtClean="0"/>
              <a:t>Bush Administration Responses</a:t>
            </a:r>
          </a:p>
          <a:p>
            <a:r>
              <a:rPr lang="en-US" dirty="0" smtClean="0"/>
              <a:t>Media Relations &amp; Coverage</a:t>
            </a:r>
          </a:p>
          <a:p>
            <a:r>
              <a:rPr lang="en-US" dirty="0" smtClean="0"/>
              <a:t>Better Crisis Management Strategy</a:t>
            </a:r>
            <a:endParaRPr lang="en-US" dirty="0"/>
          </a:p>
        </p:txBody>
      </p:sp>
    </p:spTree>
    <p:extLst>
      <p:ext uri="{BB962C8B-B14F-4D97-AF65-F5344CB8AC3E}">
        <p14:creationId xmlns:p14="http://schemas.microsoft.com/office/powerpoint/2010/main" val="366217154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85000" lnSpcReduction="20000"/>
          </a:bodyPr>
          <a:lstStyle/>
          <a:p>
            <a:r>
              <a:rPr lang="en-US" dirty="0"/>
              <a:t>September 11, 2001 began as an ordinary fall day in the United States. Not until about 8:50 that morning did a plane hit the north tower of the World Trade Center, launching terrorist attacks that would mark world </a:t>
            </a:r>
            <a:r>
              <a:rPr lang="en-US" dirty="0" smtClean="0"/>
              <a:t>history. With </a:t>
            </a:r>
            <a:r>
              <a:rPr lang="en-US" dirty="0"/>
              <a:t>numerous media sources informing the public of the current state of the nation and capturing every moment as events continued to unfold our societal collective memory of September 11</a:t>
            </a:r>
            <a:r>
              <a:rPr lang="en-US" baseline="30000" dirty="0"/>
              <a:t>th</a:t>
            </a:r>
            <a:r>
              <a:rPr lang="en-US" dirty="0"/>
              <a:t> was constituted by the press coverage and actions of the Bush Administration. This case study analyzes President George W. Bush and Administration’s handling of the situation and their crisis communication response.</a:t>
            </a:r>
            <a:r>
              <a:rPr lang="en-US" dirty="0" smtClean="0">
                <a:effectLst/>
              </a:rPr>
              <a:t> </a:t>
            </a:r>
            <a:endParaRPr lang="en-US" dirty="0"/>
          </a:p>
        </p:txBody>
      </p:sp>
    </p:spTree>
    <p:extLst>
      <p:ext uri="{BB962C8B-B14F-4D97-AF65-F5344CB8AC3E}">
        <p14:creationId xmlns:p14="http://schemas.microsoft.com/office/powerpoint/2010/main" val="425769203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Crisis Management?</a:t>
            </a:r>
            <a:endParaRPr lang="en-US" dirty="0"/>
          </a:p>
        </p:txBody>
      </p:sp>
      <p:sp>
        <p:nvSpPr>
          <p:cNvPr id="3" name="Content Placeholder 2"/>
          <p:cNvSpPr>
            <a:spLocks noGrp="1"/>
          </p:cNvSpPr>
          <p:nvPr>
            <p:ph idx="1"/>
          </p:nvPr>
        </p:nvSpPr>
        <p:spPr/>
        <p:txBody>
          <a:bodyPr/>
          <a:lstStyle/>
          <a:p>
            <a:r>
              <a:rPr lang="en-US" dirty="0" smtClean="0"/>
              <a:t>PR practice of responding to (or preventing) crises/issues/accidents</a:t>
            </a:r>
          </a:p>
          <a:p>
            <a:r>
              <a:rPr lang="en-US" dirty="0" smtClean="0"/>
              <a:t>Key: Seriously </a:t>
            </a:r>
            <a:r>
              <a:rPr lang="en-US" dirty="0"/>
              <a:t>to consider timing and message framing and distribution when responding to or preventing crises</a:t>
            </a:r>
            <a:r>
              <a:rPr lang="en-US" dirty="0" smtClean="0">
                <a:effectLst/>
              </a:rPr>
              <a:t> </a:t>
            </a:r>
            <a:endParaRPr lang="en-US" dirty="0"/>
          </a:p>
        </p:txBody>
      </p:sp>
    </p:spTree>
    <p:extLst>
      <p:ext uri="{BB962C8B-B14F-4D97-AF65-F5344CB8AC3E}">
        <p14:creationId xmlns:p14="http://schemas.microsoft.com/office/powerpoint/2010/main" val="91515867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Responding To A Crisis </a:t>
            </a:r>
            <a:endParaRPr lang="en-US"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a:t>1) </a:t>
            </a:r>
            <a:r>
              <a:rPr lang="en-US" b="1" dirty="0"/>
              <a:t>Begin early and initiate a dialogue.</a:t>
            </a:r>
            <a:r>
              <a:rPr lang="en-US" dirty="0"/>
              <a:t> Do not wait until the opposition marshals its forces. Early contact with anyone who may be concerned or affected is vital to establishing trust. </a:t>
            </a:r>
            <a:endParaRPr lang="en-US" dirty="0" smtClean="0"/>
          </a:p>
          <a:p>
            <a:pPr marL="0" indent="0">
              <a:buNone/>
            </a:pPr>
            <a:r>
              <a:rPr lang="en-US" dirty="0" smtClean="0"/>
              <a:t> </a:t>
            </a:r>
            <a:r>
              <a:rPr lang="en-US" dirty="0"/>
              <a:t>2)</a:t>
            </a:r>
            <a:r>
              <a:rPr lang="en-US" b="1" dirty="0"/>
              <a:t> Actively solicit and identify concerns.</a:t>
            </a:r>
            <a:r>
              <a:rPr lang="en-US" dirty="0"/>
              <a:t> Informal discussions, surveys, interviews, and focus groups are effective in evaluating issues and identifying outrage factors. </a:t>
            </a:r>
            <a:endParaRPr lang="en-US" dirty="0" smtClean="0"/>
          </a:p>
          <a:p>
            <a:pPr marL="0" indent="0">
              <a:buNone/>
            </a:pPr>
            <a:r>
              <a:rPr lang="en-US" dirty="0" smtClean="0"/>
              <a:t>3</a:t>
            </a:r>
            <a:r>
              <a:rPr lang="en-US" dirty="0"/>
              <a:t>) </a:t>
            </a:r>
            <a:r>
              <a:rPr lang="en-US" b="1" dirty="0"/>
              <a:t>Recognize the public as a legitimate partner in the process.</a:t>
            </a:r>
            <a:r>
              <a:rPr lang="en-US" dirty="0"/>
              <a:t> Engage interested groups in two-way communication and involve key opinion leaders. </a:t>
            </a:r>
            <a:endParaRPr lang="en-US" dirty="0" smtClean="0"/>
          </a:p>
          <a:p>
            <a:pPr marL="0" indent="0">
              <a:buNone/>
            </a:pPr>
            <a:endParaRPr lang="en-US" dirty="0" smtClean="0"/>
          </a:p>
          <a:p>
            <a:pPr marL="0" indent="0">
              <a:buNone/>
            </a:pPr>
            <a:r>
              <a:rPr lang="en-US" dirty="0" smtClean="0"/>
              <a:t>Wilcox</a:t>
            </a:r>
            <a:r>
              <a:rPr lang="en-US" dirty="0"/>
              <a:t>, D. H. , G. Cameron, B. H. Reber, and J. Shin. </a:t>
            </a:r>
            <a:r>
              <a:rPr lang="en-US" i="1" dirty="0"/>
              <a:t>Think public relations</a:t>
            </a:r>
            <a:r>
              <a:rPr lang="en-US" dirty="0"/>
              <a:t>. 2nd ed. New York: Allyn &amp; Bacon, 2010. print.</a:t>
            </a:r>
          </a:p>
          <a:p>
            <a:endParaRPr lang="en-US" dirty="0"/>
          </a:p>
        </p:txBody>
      </p:sp>
    </p:spTree>
    <p:extLst>
      <p:ext uri="{BB962C8B-B14F-4D97-AF65-F5344CB8AC3E}">
        <p14:creationId xmlns:p14="http://schemas.microsoft.com/office/powerpoint/2010/main" val="264784796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(cont.)</a:t>
            </a:r>
            <a:endParaRPr lang="en-US" i="1" dirty="0"/>
          </a:p>
        </p:txBody>
      </p:sp>
      <p:sp>
        <p:nvSpPr>
          <p:cNvPr id="3" name="Content Placeholder 2"/>
          <p:cNvSpPr>
            <a:spLocks noGrp="1"/>
          </p:cNvSpPr>
          <p:nvPr>
            <p:ph idx="1"/>
          </p:nvPr>
        </p:nvSpPr>
        <p:spPr/>
        <p:txBody>
          <a:bodyPr>
            <a:normAutofit fontScale="77500" lnSpcReduction="20000"/>
          </a:bodyPr>
          <a:lstStyle/>
          <a:p>
            <a:pPr marL="0" indent="0">
              <a:buNone/>
            </a:pPr>
            <a:r>
              <a:rPr lang="en-US" dirty="0" smtClean="0"/>
              <a:t>4) </a:t>
            </a:r>
            <a:r>
              <a:rPr lang="en-US" b="1" dirty="0" smtClean="0"/>
              <a:t>Address issues of concern, even if they do not directly pertain to the situation.</a:t>
            </a:r>
            <a:r>
              <a:rPr lang="en-US" dirty="0" smtClean="0"/>
              <a:t> </a:t>
            </a:r>
          </a:p>
          <a:p>
            <a:pPr marL="0" indent="0">
              <a:buNone/>
            </a:pPr>
            <a:r>
              <a:rPr lang="en-US" dirty="0" smtClean="0"/>
              <a:t>5) </a:t>
            </a:r>
            <a:r>
              <a:rPr lang="en-US" b="1" dirty="0" smtClean="0"/>
              <a:t>Anticipate and prepare for hostility.</a:t>
            </a:r>
            <a:r>
              <a:rPr lang="en-US" dirty="0" smtClean="0"/>
              <a:t> To defuse a situation, use a conflict resolution approach. Identify areas of agreement and work toward common ground.</a:t>
            </a:r>
          </a:p>
          <a:p>
            <a:pPr marL="0" indent="0">
              <a:buNone/>
            </a:pPr>
            <a:r>
              <a:rPr lang="en-US" dirty="0" smtClean="0"/>
              <a:t> 6) </a:t>
            </a:r>
            <a:r>
              <a:rPr lang="en-US" b="1" dirty="0" smtClean="0"/>
              <a:t>Understand the needs of the news media.</a:t>
            </a:r>
            <a:r>
              <a:rPr lang="en-US" dirty="0" smtClean="0"/>
              <a:t> Provide accurate, timely information and respond promptly to requests, and </a:t>
            </a:r>
          </a:p>
          <a:p>
            <a:pPr marL="0" indent="0">
              <a:buNone/>
            </a:pPr>
            <a:r>
              <a:rPr lang="en-US" dirty="0" smtClean="0"/>
              <a:t>7) </a:t>
            </a:r>
            <a:r>
              <a:rPr lang="en-US" b="1" dirty="0" smtClean="0"/>
              <a:t>Always be honest, even when it hurts. </a:t>
            </a:r>
            <a:endParaRPr lang="en-US" dirty="0" smtClean="0"/>
          </a:p>
          <a:p>
            <a:pPr marL="0" indent="0">
              <a:buNone/>
            </a:pPr>
            <a:endParaRPr lang="en-US" dirty="0" smtClean="0"/>
          </a:p>
          <a:p>
            <a:pPr marL="0" indent="0">
              <a:buNone/>
            </a:pPr>
            <a:r>
              <a:rPr lang="en-US" dirty="0" smtClean="0"/>
              <a:t>Wilcox</a:t>
            </a:r>
            <a:r>
              <a:rPr lang="en-US" dirty="0"/>
              <a:t>, D. H. , G. Cameron, B. H. Reber, and J. Shin. </a:t>
            </a:r>
            <a:r>
              <a:rPr lang="en-US" i="1" dirty="0"/>
              <a:t>Think public relations</a:t>
            </a:r>
            <a:r>
              <a:rPr lang="en-US" dirty="0"/>
              <a:t>. 2nd ed. New York: Allyn &amp; Bacon, 2010. print.</a:t>
            </a:r>
          </a:p>
          <a:p>
            <a:endParaRPr lang="en-US" dirty="0"/>
          </a:p>
        </p:txBody>
      </p:sp>
    </p:spTree>
    <p:extLst>
      <p:ext uri="{BB962C8B-B14F-4D97-AF65-F5344CB8AC3E}">
        <p14:creationId xmlns:p14="http://schemas.microsoft.com/office/powerpoint/2010/main" val="264005170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To Consider</a:t>
            </a:r>
            <a:endParaRPr lang="en-US" dirty="0"/>
          </a:p>
        </p:txBody>
      </p:sp>
      <p:sp>
        <p:nvSpPr>
          <p:cNvPr id="3" name="Content Placeholder 2"/>
          <p:cNvSpPr>
            <a:spLocks noGrp="1"/>
          </p:cNvSpPr>
          <p:nvPr>
            <p:ph idx="1"/>
          </p:nvPr>
        </p:nvSpPr>
        <p:spPr/>
        <p:txBody>
          <a:bodyPr/>
          <a:lstStyle/>
          <a:p>
            <a:r>
              <a:rPr lang="en-US" dirty="0"/>
              <a:t>It is important to be honest, apologize, be prepared and show corrective actions. And do not attack accusers, deny, excuse, justify, or claim simple ignorance to malpractices and errors. </a:t>
            </a:r>
          </a:p>
        </p:txBody>
      </p:sp>
    </p:spTree>
    <p:extLst>
      <p:ext uri="{BB962C8B-B14F-4D97-AF65-F5344CB8AC3E}">
        <p14:creationId xmlns:p14="http://schemas.microsoft.com/office/powerpoint/2010/main" val="277343006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Do We Remember About 9/11?</a:t>
            </a:r>
            <a:endParaRPr lang="en-US" dirty="0"/>
          </a:p>
        </p:txBody>
      </p:sp>
      <p:sp>
        <p:nvSpPr>
          <p:cNvPr id="3" name="Content Placeholder 2"/>
          <p:cNvSpPr>
            <a:spLocks noGrp="1"/>
          </p:cNvSpPr>
          <p:nvPr>
            <p:ph idx="1"/>
          </p:nvPr>
        </p:nvSpPr>
        <p:spPr/>
        <p:txBody>
          <a:bodyPr>
            <a:normAutofit/>
          </a:bodyPr>
          <a:lstStyle/>
          <a:p>
            <a:r>
              <a:rPr lang="en-US" dirty="0"/>
              <a:t>F</a:t>
            </a:r>
            <a:r>
              <a:rPr lang="en-US" dirty="0" smtClean="0"/>
              <a:t>our</a:t>
            </a:r>
            <a:r>
              <a:rPr lang="en-US" dirty="0"/>
              <a:t>-coordinated suicide attacks </a:t>
            </a:r>
            <a:r>
              <a:rPr lang="en-US" dirty="0" smtClean="0"/>
              <a:t>on US</a:t>
            </a:r>
          </a:p>
          <a:p>
            <a:r>
              <a:rPr lang="en-US" dirty="0" smtClean="0"/>
              <a:t>New </a:t>
            </a:r>
            <a:r>
              <a:rPr lang="en-US" dirty="0"/>
              <a:t>York City and the Washington, D.C. areas. </a:t>
            </a:r>
            <a:endParaRPr lang="en-US" dirty="0" smtClean="0"/>
          </a:p>
          <a:p>
            <a:r>
              <a:rPr lang="en-US" dirty="0" smtClean="0"/>
              <a:t>19 </a:t>
            </a:r>
            <a:r>
              <a:rPr lang="en-US" dirty="0"/>
              <a:t>terrorists from the Islamist militant group Al Qaeda hijacked four passenger jets </a:t>
            </a:r>
            <a:endParaRPr lang="en-US" dirty="0" smtClean="0"/>
          </a:p>
          <a:p>
            <a:r>
              <a:rPr lang="en-US" dirty="0" smtClean="0"/>
              <a:t>Crashed </a:t>
            </a:r>
            <a:r>
              <a:rPr lang="en-US" dirty="0"/>
              <a:t>two planes into the Twin Towers of the World Trade Center in New York </a:t>
            </a:r>
            <a:r>
              <a:rPr lang="en-US" dirty="0" smtClean="0"/>
              <a:t>City</a:t>
            </a:r>
          </a:p>
        </p:txBody>
      </p:sp>
    </p:spTree>
    <p:extLst>
      <p:ext uri="{BB962C8B-B14F-4D97-AF65-F5344CB8AC3E}">
        <p14:creationId xmlns:p14="http://schemas.microsoft.com/office/powerpoint/2010/main" val="117786607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(cont.)</a:t>
            </a:r>
            <a:endParaRPr lang="en-US" i="1" dirty="0"/>
          </a:p>
        </p:txBody>
      </p:sp>
      <p:sp>
        <p:nvSpPr>
          <p:cNvPr id="3" name="Content Placeholder 2"/>
          <p:cNvSpPr>
            <a:spLocks noGrp="1"/>
          </p:cNvSpPr>
          <p:nvPr>
            <p:ph idx="1"/>
          </p:nvPr>
        </p:nvSpPr>
        <p:spPr/>
        <p:txBody>
          <a:bodyPr/>
          <a:lstStyle/>
          <a:p>
            <a:r>
              <a:rPr lang="en-US" dirty="0" smtClean="0"/>
              <a:t>Hijackers crashed a third passenger jet into the Pentagon in Arlington, Virginia </a:t>
            </a:r>
          </a:p>
          <a:p>
            <a:r>
              <a:rPr lang="en-US" dirty="0" smtClean="0"/>
              <a:t>Fourth jet crashed into a field near Shanksville, Pennsylvania</a:t>
            </a:r>
          </a:p>
          <a:p>
            <a:r>
              <a:rPr lang="en-US" dirty="0" smtClean="0"/>
              <a:t>Nearly 3,000 Americans died</a:t>
            </a:r>
          </a:p>
          <a:p>
            <a:endParaRPr lang="en-US" dirty="0"/>
          </a:p>
        </p:txBody>
      </p:sp>
    </p:spTree>
    <p:extLst>
      <p:ext uri="{BB962C8B-B14F-4D97-AF65-F5344CB8AC3E}">
        <p14:creationId xmlns:p14="http://schemas.microsoft.com/office/powerpoint/2010/main" val="355163147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35</TotalTime>
  <Words>1046</Words>
  <Application>Microsoft Macintosh PowerPoint</Application>
  <PresentationFormat>On-screen Show (4:3)</PresentationFormat>
  <Paragraphs>59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BAD CRISIS MANAGEMENT  MEANS WAR </vt:lpstr>
      <vt:lpstr>Overview</vt:lpstr>
      <vt:lpstr>Summary</vt:lpstr>
      <vt:lpstr>What is Crisis Management?</vt:lpstr>
      <vt:lpstr>When Responding To A Crisis </vt:lpstr>
      <vt:lpstr>(cont.)</vt:lpstr>
      <vt:lpstr>More To Consider</vt:lpstr>
      <vt:lpstr>What Do We Remember About 9/11?</vt:lpstr>
      <vt:lpstr>(cont.)</vt:lpstr>
      <vt:lpstr>Collective Memory</vt:lpstr>
      <vt:lpstr>Bush Admin. Response</vt:lpstr>
      <vt:lpstr>(cont.)</vt:lpstr>
      <vt:lpstr>Media Relations &amp; Coverage </vt:lpstr>
      <vt:lpstr>(cont.)</vt:lpstr>
      <vt:lpstr>(cont.)</vt:lpstr>
      <vt:lpstr>(cont.)</vt:lpstr>
      <vt:lpstr>Better Crisis Management Strategy </vt:lpstr>
      <vt:lpstr>(cont.)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BAD CRISIS MANAGEMENT  MEANS WAR </dc:title>
  <dc:creator>Elisha Dorsey</dc:creator>
  <cp:lastModifiedBy>Elisha Dorsey</cp:lastModifiedBy>
  <cp:revision>8</cp:revision>
  <dcterms:created xsi:type="dcterms:W3CDTF">2013-12-02T04:33:47Z</dcterms:created>
  <dcterms:modified xsi:type="dcterms:W3CDTF">2013-12-02T05:31:25Z</dcterms:modified>
</cp:coreProperties>
</file>